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57" r:id="rId4"/>
    <p:sldId id="258" r:id="rId5"/>
    <p:sldId id="259" r:id="rId6"/>
    <p:sldId id="260"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23E19"/>
    <a:srgbClr val="DF3A18"/>
    <a:srgbClr val="E99F6A"/>
    <a:srgbClr val="DF6F20"/>
    <a:srgbClr val="C13609"/>
    <a:srgbClr val="A519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92" d="100"/>
          <a:sy n="92" d="100"/>
        </p:scale>
        <p:origin x="28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1/24/2019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1/24/2019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1/24/2019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5.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DCE77-4D85-460D-97DB-16BED5817506}"/>
              </a:ext>
            </a:extLst>
          </p:cNvPr>
          <p:cNvSpPr>
            <a:spLocks noGrp="1"/>
          </p:cNvSpPr>
          <p:nvPr>
            <p:ph type="ctrTitle"/>
          </p:nvPr>
        </p:nvSpPr>
        <p:spPr/>
        <p:txBody>
          <a:bodyPr/>
          <a:lstStyle/>
          <a:p>
            <a:r>
              <a:rPr lang="en-AU" dirty="0"/>
              <a:t>2019 Website Update</a:t>
            </a:r>
          </a:p>
        </p:txBody>
      </p:sp>
      <p:sp>
        <p:nvSpPr>
          <p:cNvPr id="6" name="Rectangle 5">
            <a:extLst>
              <a:ext uri="{FF2B5EF4-FFF2-40B4-BE49-F238E27FC236}">
                <a16:creationId xmlns:a16="http://schemas.microsoft.com/office/drawing/2014/main" id="{EF52FE17-EF88-42E0-8E7E-24CFD7D7283C}"/>
              </a:ext>
            </a:extLst>
          </p:cNvPr>
          <p:cNvSpPr/>
          <p:nvPr/>
        </p:nvSpPr>
        <p:spPr>
          <a:xfrm>
            <a:off x="9114817" y="2587557"/>
            <a:ext cx="3077183" cy="165370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 name="Picture 4">
            <a:extLst>
              <a:ext uri="{FF2B5EF4-FFF2-40B4-BE49-F238E27FC236}">
                <a16:creationId xmlns:a16="http://schemas.microsoft.com/office/drawing/2014/main" id="{83B7FB0C-E1E4-4CDB-89B3-790E80EC4194}"/>
              </a:ext>
            </a:extLst>
          </p:cNvPr>
          <p:cNvPicPr>
            <a:picLocks noChangeAspect="1"/>
          </p:cNvPicPr>
          <p:nvPr/>
        </p:nvPicPr>
        <p:blipFill>
          <a:blip r:embed="rId2"/>
          <a:stretch>
            <a:fillRect/>
          </a:stretch>
        </p:blipFill>
        <p:spPr>
          <a:xfrm>
            <a:off x="9255755" y="3099984"/>
            <a:ext cx="2795305" cy="628848"/>
          </a:xfrm>
          <a:prstGeom prst="rect">
            <a:avLst/>
          </a:prstGeom>
        </p:spPr>
      </p:pic>
    </p:spTree>
    <p:extLst>
      <p:ext uri="{BB962C8B-B14F-4D97-AF65-F5344CB8AC3E}">
        <p14:creationId xmlns:p14="http://schemas.microsoft.com/office/powerpoint/2010/main" val="15648393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18AC0F-271A-4514-8AB3-04A18431A030}"/>
              </a:ext>
            </a:extLst>
          </p:cNvPr>
          <p:cNvSpPr>
            <a:spLocks noGrp="1"/>
          </p:cNvSpPr>
          <p:nvPr>
            <p:ph type="title"/>
          </p:nvPr>
        </p:nvSpPr>
        <p:spPr>
          <a:xfrm>
            <a:off x="680319" y="4945079"/>
            <a:ext cx="9613862" cy="588535"/>
          </a:xfrm>
        </p:spPr>
        <p:txBody>
          <a:bodyPr>
            <a:normAutofit/>
          </a:bodyPr>
          <a:lstStyle/>
          <a:p>
            <a:r>
              <a:rPr lang="en-AU" dirty="0"/>
              <a:t>Design</a:t>
            </a:r>
          </a:p>
        </p:txBody>
      </p:sp>
      <p:sp>
        <p:nvSpPr>
          <p:cNvPr id="7" name="Rectangle 6">
            <a:extLst>
              <a:ext uri="{FF2B5EF4-FFF2-40B4-BE49-F238E27FC236}">
                <a16:creationId xmlns:a16="http://schemas.microsoft.com/office/drawing/2014/main" id="{25AC9A6C-377C-47AB-A42A-127A510D157A}"/>
              </a:ext>
            </a:extLst>
          </p:cNvPr>
          <p:cNvSpPr/>
          <p:nvPr/>
        </p:nvSpPr>
        <p:spPr>
          <a:xfrm>
            <a:off x="10583693" y="4571999"/>
            <a:ext cx="1598579" cy="135214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a:extLst>
              <a:ext uri="{FF2B5EF4-FFF2-40B4-BE49-F238E27FC236}">
                <a16:creationId xmlns:a16="http://schemas.microsoft.com/office/drawing/2014/main" id="{B814DE99-3C2B-4850-96DE-DB49BF83AB15}"/>
              </a:ext>
            </a:extLst>
          </p:cNvPr>
          <p:cNvPicPr>
            <a:picLocks noChangeAspect="1"/>
          </p:cNvPicPr>
          <p:nvPr/>
        </p:nvPicPr>
        <p:blipFill>
          <a:blip r:embed="rId2"/>
          <a:stretch>
            <a:fillRect/>
          </a:stretch>
        </p:blipFill>
        <p:spPr>
          <a:xfrm>
            <a:off x="10614091" y="5082636"/>
            <a:ext cx="1557237" cy="350325"/>
          </a:xfrm>
          <a:prstGeom prst="rect">
            <a:avLst/>
          </a:prstGeom>
        </p:spPr>
      </p:pic>
      <p:sp>
        <p:nvSpPr>
          <p:cNvPr id="10" name="Content Placeholder 6">
            <a:extLst>
              <a:ext uri="{FF2B5EF4-FFF2-40B4-BE49-F238E27FC236}">
                <a16:creationId xmlns:a16="http://schemas.microsoft.com/office/drawing/2014/main" id="{110ADA23-B230-4169-B642-B4D87D519A87}"/>
              </a:ext>
            </a:extLst>
          </p:cNvPr>
          <p:cNvSpPr txBox="1">
            <a:spLocks/>
          </p:cNvSpPr>
          <p:nvPr/>
        </p:nvSpPr>
        <p:spPr>
          <a:xfrm rot="16200000">
            <a:off x="3785863" y="-556104"/>
            <a:ext cx="1759120" cy="7970208"/>
          </a:xfrm>
          <a:prstGeom prst="rect">
            <a:avLst/>
          </a:prstGeom>
        </p:spPr>
        <p:txBody>
          <a:bodyPr vert="eaVert"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endParaRPr lang="en-AU" dirty="0"/>
          </a:p>
          <a:p>
            <a:r>
              <a:rPr lang="en-AU" dirty="0"/>
              <a:t>Home</a:t>
            </a:r>
          </a:p>
          <a:p>
            <a:r>
              <a:rPr lang="en-AU" dirty="0"/>
              <a:t>Solutions / Cases / News</a:t>
            </a:r>
          </a:p>
          <a:p>
            <a:r>
              <a:rPr lang="en-AU" dirty="0"/>
              <a:t>Contact Us</a:t>
            </a:r>
          </a:p>
          <a:p>
            <a:r>
              <a:rPr lang="en-AU" dirty="0"/>
              <a:t>Search</a:t>
            </a:r>
          </a:p>
        </p:txBody>
      </p:sp>
    </p:spTree>
    <p:extLst>
      <p:ext uri="{BB962C8B-B14F-4D97-AF65-F5344CB8AC3E}">
        <p14:creationId xmlns:p14="http://schemas.microsoft.com/office/powerpoint/2010/main" val="2801255590"/>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65" name="Picture 9">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6" name="Picture 11">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67" name="Picture 13">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8" name="Rectangle 15">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 name="Rectangle 17">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70" name="Rectangle 19">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1" name="Rectangle 23">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25">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6F54C30-9C39-434F-843C-EFE1D6591396}"/>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sz="3600" dirty="0"/>
              <a:t>Home</a:t>
            </a:r>
          </a:p>
        </p:txBody>
      </p:sp>
      <p:pic>
        <p:nvPicPr>
          <p:cNvPr id="28" name="Picture 27">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3" name="Text Placeholder 2">
            <a:extLst>
              <a:ext uri="{FF2B5EF4-FFF2-40B4-BE49-F238E27FC236}">
                <a16:creationId xmlns:a16="http://schemas.microsoft.com/office/drawing/2014/main" id="{AA7A0B59-A7CC-4E9D-B26A-A9CB7D791439}"/>
              </a:ext>
            </a:extLst>
          </p:cNvPr>
          <p:cNvSpPr>
            <a:spLocks noGrp="1"/>
          </p:cNvSpPr>
          <p:nvPr>
            <p:ph type="body" sz="half" idx="2"/>
          </p:nvPr>
        </p:nvSpPr>
        <p:spPr>
          <a:xfrm>
            <a:off x="680321" y="2336873"/>
            <a:ext cx="6423211" cy="3599316"/>
          </a:xfrm>
        </p:spPr>
        <p:txBody>
          <a:bodyPr vert="horz" lIns="91440" tIns="45720" rIns="91440" bIns="45720" rtlCol="0">
            <a:normAutofit/>
          </a:bodyPr>
          <a:lstStyle/>
          <a:p>
            <a:pPr indent="-228600">
              <a:buFont typeface="Arial" panose="020B0604020202020204" pitchFamily="34" charset="0"/>
              <a:buChar char="•"/>
            </a:pPr>
            <a:r>
              <a:rPr lang="en-US" sz="2000" dirty="0"/>
              <a:t>Spans across ~4 screens, scrolling vertically.</a:t>
            </a:r>
          </a:p>
          <a:p>
            <a:pPr indent="-228600">
              <a:buFont typeface="Arial" panose="020B0604020202020204" pitchFamily="34" charset="0"/>
              <a:buChar char="•"/>
            </a:pPr>
            <a:r>
              <a:rPr lang="en-US" sz="2000" dirty="0"/>
              <a:t>Landing page shows a full screen carousel that can feature contents.</a:t>
            </a:r>
          </a:p>
          <a:p>
            <a:pPr indent="-228600">
              <a:buFont typeface="Arial" panose="020B0604020202020204" pitchFamily="34" charset="0"/>
              <a:buChar char="•"/>
            </a:pPr>
            <a:r>
              <a:rPr lang="en-US" sz="2000" dirty="0"/>
              <a:t>Clicking on “EXPLORE MORE” brings you to the current featured product.</a:t>
            </a:r>
          </a:p>
          <a:p>
            <a:pPr indent="-228600">
              <a:buFont typeface="Arial" panose="020B0604020202020204" pitchFamily="34" charset="0"/>
              <a:buChar char="•"/>
            </a:pPr>
            <a:r>
              <a:rPr lang="en-US" sz="2000" dirty="0"/>
              <a:t>Below that shows company information and statistics.</a:t>
            </a:r>
          </a:p>
          <a:p>
            <a:pPr indent="-228600">
              <a:buFont typeface="Arial" panose="020B0604020202020204" pitchFamily="34" charset="0"/>
              <a:buChar char="•"/>
            </a:pPr>
            <a:r>
              <a:rPr lang="en-US" sz="2000" dirty="0"/>
              <a:t>The last full screen content displays 3 latest news.</a:t>
            </a:r>
          </a:p>
          <a:p>
            <a:pPr indent="-228600">
              <a:buFont typeface="Arial" panose="020B0604020202020204" pitchFamily="34" charset="0"/>
              <a:buChar char="•"/>
            </a:pPr>
            <a:r>
              <a:rPr lang="en-US" sz="2000" dirty="0"/>
              <a:t>Finishes up with a site footer.</a:t>
            </a:r>
          </a:p>
        </p:txBody>
      </p:sp>
      <p:pic>
        <p:nvPicPr>
          <p:cNvPr id="5" name="Picture 4">
            <a:extLst>
              <a:ext uri="{FF2B5EF4-FFF2-40B4-BE49-F238E27FC236}">
                <a16:creationId xmlns:a16="http://schemas.microsoft.com/office/drawing/2014/main" id="{F108A056-A953-49E4-99E6-D11A8CBF65CA}"/>
              </a:ext>
            </a:extLst>
          </p:cNvPr>
          <p:cNvPicPr>
            <a:picLocks noChangeAspect="1"/>
          </p:cNvPicPr>
          <p:nvPr/>
        </p:nvPicPr>
        <p:blipFill>
          <a:blip r:embed="rId5"/>
          <a:stretch>
            <a:fillRect/>
          </a:stretch>
        </p:blipFill>
        <p:spPr>
          <a:xfrm>
            <a:off x="8240867" y="158187"/>
            <a:ext cx="3270812" cy="6541624"/>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272152576"/>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77" name="Picture 76">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9" name="Picture 78">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1" name="Picture 80">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3" name="Rectangle 82">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 name="Rectangle 84">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7" name="Rectangle 86">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5" name="Picture 88">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1" name="Rectangle 90">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6F54C30-9C39-434F-843C-EFE1D6591396}"/>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sz="3600"/>
              <a:t>Solutions / News / Cases</a:t>
            </a:r>
            <a:endParaRPr lang="en-US" sz="3600" dirty="0"/>
          </a:p>
        </p:txBody>
      </p:sp>
      <p:pic>
        <p:nvPicPr>
          <p:cNvPr id="106" name="Picture 94">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3" name="Text Placeholder 2">
            <a:extLst>
              <a:ext uri="{FF2B5EF4-FFF2-40B4-BE49-F238E27FC236}">
                <a16:creationId xmlns:a16="http://schemas.microsoft.com/office/drawing/2014/main" id="{AA7A0B59-A7CC-4E9D-B26A-A9CB7D791439}"/>
              </a:ext>
            </a:extLst>
          </p:cNvPr>
          <p:cNvSpPr>
            <a:spLocks noGrp="1"/>
          </p:cNvSpPr>
          <p:nvPr>
            <p:ph type="body" sz="half" idx="2"/>
          </p:nvPr>
        </p:nvSpPr>
        <p:spPr>
          <a:xfrm>
            <a:off x="680321" y="2336873"/>
            <a:ext cx="6423211" cy="3599316"/>
          </a:xfrm>
        </p:spPr>
        <p:txBody>
          <a:bodyPr vert="horz" lIns="91440" tIns="45720" rIns="91440" bIns="45720" rtlCol="0">
            <a:normAutofit/>
          </a:bodyPr>
          <a:lstStyle/>
          <a:p>
            <a:pPr indent="-228600">
              <a:buFont typeface="Arial" panose="020B0604020202020204" pitchFamily="34" charset="0"/>
              <a:buChar char="•"/>
            </a:pPr>
            <a:r>
              <a:rPr lang="en-US" sz="2000" dirty="0"/>
              <a:t>Spans across ~2 screens.</a:t>
            </a:r>
          </a:p>
          <a:p>
            <a:pPr indent="-228600">
              <a:buFont typeface="Arial" panose="020B0604020202020204" pitchFamily="34" charset="0"/>
              <a:buChar char="•"/>
            </a:pPr>
            <a:r>
              <a:rPr lang="en-US" sz="2000" dirty="0"/>
              <a:t>The top banner displays the webpage title.</a:t>
            </a:r>
          </a:p>
          <a:p>
            <a:pPr indent="-228600">
              <a:buFont typeface="Arial" panose="020B0604020202020204" pitchFamily="34" charset="0"/>
              <a:buChar char="•"/>
            </a:pPr>
            <a:r>
              <a:rPr lang="en-US" sz="2000" dirty="0"/>
              <a:t>Clicking on the down arrow brings you to the content feed.</a:t>
            </a:r>
          </a:p>
          <a:p>
            <a:pPr indent="-228600">
              <a:buFont typeface="Arial" panose="020B0604020202020204" pitchFamily="34" charset="0"/>
              <a:buChar char="•"/>
            </a:pPr>
            <a:r>
              <a:rPr lang="en-US" sz="2000" dirty="0"/>
              <a:t>Content feed displays up to 3 information cards which can be run-time filtered through the search bar on the right hand side, or by the category tags.</a:t>
            </a:r>
          </a:p>
          <a:p>
            <a:pPr indent="-228600">
              <a:buFont typeface="Arial" panose="020B0604020202020204" pitchFamily="34" charset="0"/>
              <a:buChar char="•"/>
            </a:pPr>
            <a:r>
              <a:rPr lang="en-US" sz="2000" dirty="0"/>
              <a:t>Clicking on the pagination system down below to scroll through the list of information cards.</a:t>
            </a:r>
          </a:p>
          <a:p>
            <a:pPr indent="-228600">
              <a:buFont typeface="Arial" panose="020B0604020202020204" pitchFamily="34" charset="0"/>
              <a:buChar char="•"/>
            </a:pPr>
            <a:r>
              <a:rPr lang="en-US" sz="2000" dirty="0"/>
              <a:t>Finishes up with a site footer.</a:t>
            </a:r>
          </a:p>
          <a:p>
            <a:pPr indent="-228600">
              <a:buFont typeface="Arial" panose="020B0604020202020204" pitchFamily="34" charset="0"/>
              <a:buChar char="•"/>
            </a:pPr>
            <a:endParaRPr lang="en-US" sz="2000" dirty="0"/>
          </a:p>
        </p:txBody>
      </p:sp>
      <p:pic>
        <p:nvPicPr>
          <p:cNvPr id="4" name="Picture 3">
            <a:extLst>
              <a:ext uri="{FF2B5EF4-FFF2-40B4-BE49-F238E27FC236}">
                <a16:creationId xmlns:a16="http://schemas.microsoft.com/office/drawing/2014/main" id="{E43D5070-AA32-4397-A133-28191B342AFE}"/>
              </a:ext>
            </a:extLst>
          </p:cNvPr>
          <p:cNvPicPr>
            <a:picLocks noChangeAspect="1"/>
          </p:cNvPicPr>
          <p:nvPr/>
        </p:nvPicPr>
        <p:blipFill>
          <a:blip r:embed="rId5"/>
          <a:stretch>
            <a:fillRect/>
          </a:stretch>
        </p:blipFill>
        <p:spPr>
          <a:xfrm>
            <a:off x="7830820" y="2130822"/>
            <a:ext cx="4086352" cy="339167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55801933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34" name="Picture 133">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36" name="Picture 135">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38" name="Picture 137">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40" name="Rectangle 139">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2" name="Rectangle 141">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44" name="Rectangle 143">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6" name="Picture 145">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8" name="Rectangle 147">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6F54C30-9C39-434F-843C-EFE1D6591396}"/>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sz="3600" dirty="0"/>
              <a:t>Contact Us</a:t>
            </a:r>
          </a:p>
        </p:txBody>
      </p:sp>
      <p:pic>
        <p:nvPicPr>
          <p:cNvPr id="152" name="Picture 151">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pic>
        <p:nvPicPr>
          <p:cNvPr id="68" name="Picture 67">
            <a:extLst>
              <a:ext uri="{FF2B5EF4-FFF2-40B4-BE49-F238E27FC236}">
                <a16:creationId xmlns:a16="http://schemas.microsoft.com/office/drawing/2014/main" id="{EBCD3024-1D41-4299-9693-71E2D0FAED98}"/>
              </a:ext>
            </a:extLst>
          </p:cNvPr>
          <p:cNvPicPr>
            <a:picLocks noChangeAspect="1"/>
          </p:cNvPicPr>
          <p:nvPr/>
        </p:nvPicPr>
        <p:blipFill>
          <a:blip r:embed="rId5"/>
          <a:stretch>
            <a:fillRect/>
          </a:stretch>
        </p:blipFill>
        <p:spPr>
          <a:xfrm>
            <a:off x="8194757" y="3964635"/>
            <a:ext cx="3358478" cy="2283765"/>
          </a:xfrm>
          <a:prstGeom prst="rect">
            <a:avLst/>
          </a:prstGeom>
          <a:ln>
            <a:noFill/>
          </a:ln>
          <a:effectLst>
            <a:outerShdw blurRad="76200" dist="63500" dir="5040000" algn="tl" rotWithShape="0">
              <a:srgbClr val="000000">
                <a:alpha val="41000"/>
              </a:srgbClr>
            </a:outerShdw>
          </a:effectLst>
        </p:spPr>
      </p:pic>
      <p:pic>
        <p:nvPicPr>
          <p:cNvPr id="69" name="Picture 68">
            <a:extLst>
              <a:ext uri="{FF2B5EF4-FFF2-40B4-BE49-F238E27FC236}">
                <a16:creationId xmlns:a16="http://schemas.microsoft.com/office/drawing/2014/main" id="{5ADAB5C3-F4EB-4CA7-9D10-19F76C6C2000}"/>
              </a:ext>
            </a:extLst>
          </p:cNvPr>
          <p:cNvPicPr>
            <a:picLocks noChangeAspect="1"/>
          </p:cNvPicPr>
          <p:nvPr/>
        </p:nvPicPr>
        <p:blipFill>
          <a:blip r:embed="rId6"/>
          <a:stretch>
            <a:fillRect/>
          </a:stretch>
        </p:blipFill>
        <p:spPr>
          <a:xfrm>
            <a:off x="8194757" y="487038"/>
            <a:ext cx="3358478" cy="2401311"/>
          </a:xfrm>
          <a:prstGeom prst="rect">
            <a:avLst/>
          </a:prstGeom>
          <a:ln>
            <a:noFill/>
          </a:ln>
          <a:effectLst>
            <a:outerShdw blurRad="76200" dist="63500" dir="5040000" algn="tl" rotWithShape="0">
              <a:srgbClr val="000000">
                <a:alpha val="41000"/>
              </a:srgbClr>
            </a:outerShdw>
          </a:effectLst>
        </p:spPr>
      </p:pic>
      <p:sp>
        <p:nvSpPr>
          <p:cNvPr id="11" name="Rectangle: Rounded Corners 10">
            <a:extLst>
              <a:ext uri="{FF2B5EF4-FFF2-40B4-BE49-F238E27FC236}">
                <a16:creationId xmlns:a16="http://schemas.microsoft.com/office/drawing/2014/main" id="{B2F184EC-B149-40C6-9162-926EDD3888F7}"/>
              </a:ext>
            </a:extLst>
          </p:cNvPr>
          <p:cNvSpPr/>
          <p:nvPr/>
        </p:nvSpPr>
        <p:spPr>
          <a:xfrm>
            <a:off x="9197923" y="1054903"/>
            <a:ext cx="437745" cy="162621"/>
          </a:xfrm>
          <a:prstGeom prst="round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1" name="Rectangle: Rounded Corners 70">
            <a:extLst>
              <a:ext uri="{FF2B5EF4-FFF2-40B4-BE49-F238E27FC236}">
                <a16:creationId xmlns:a16="http://schemas.microsoft.com/office/drawing/2014/main" id="{ADCCC5C9-F10E-4C23-95E5-7B1A8159B18E}"/>
              </a:ext>
            </a:extLst>
          </p:cNvPr>
          <p:cNvSpPr/>
          <p:nvPr/>
        </p:nvSpPr>
        <p:spPr>
          <a:xfrm>
            <a:off x="9636090" y="4546563"/>
            <a:ext cx="257362" cy="153558"/>
          </a:xfrm>
          <a:prstGeom prst="round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2">
            <a:extLst>
              <a:ext uri="{FF2B5EF4-FFF2-40B4-BE49-F238E27FC236}">
                <a16:creationId xmlns:a16="http://schemas.microsoft.com/office/drawing/2014/main" id="{51E05B0D-3C53-4C4C-BF27-86B577DE512F}"/>
              </a:ext>
            </a:extLst>
          </p:cNvPr>
          <p:cNvSpPr>
            <a:spLocks noGrp="1"/>
          </p:cNvSpPr>
          <p:nvPr>
            <p:ph type="body" sz="half" idx="2"/>
          </p:nvPr>
        </p:nvSpPr>
        <p:spPr>
          <a:xfrm>
            <a:off x="680321" y="2336873"/>
            <a:ext cx="6423211" cy="3599316"/>
          </a:xfrm>
        </p:spPr>
        <p:txBody>
          <a:bodyPr vert="horz" lIns="91440" tIns="45720" rIns="91440" bIns="45720" rtlCol="0">
            <a:normAutofit/>
          </a:bodyPr>
          <a:lstStyle/>
          <a:p>
            <a:pPr indent="-228600">
              <a:buFont typeface="Arial" panose="020B0604020202020204" pitchFamily="34" charset="0"/>
              <a:buChar char="•"/>
            </a:pPr>
            <a:r>
              <a:rPr lang="en-US" sz="2000" dirty="0"/>
              <a:t>Spans across ~2 screens.</a:t>
            </a:r>
          </a:p>
          <a:p>
            <a:pPr indent="-228600">
              <a:buFont typeface="Arial" panose="020B0604020202020204" pitchFamily="34" charset="0"/>
              <a:buChar char="•"/>
            </a:pPr>
            <a:r>
              <a:rPr lang="en-US" sz="2000" dirty="0"/>
              <a:t>The top banner displays the webpage title.</a:t>
            </a:r>
          </a:p>
          <a:p>
            <a:pPr indent="-228600">
              <a:buFont typeface="Arial" panose="020B0604020202020204" pitchFamily="34" charset="0"/>
              <a:buChar char="•"/>
            </a:pPr>
            <a:r>
              <a:rPr lang="en-US" sz="2000" dirty="0"/>
              <a:t>Clicking on the down arrow brings you to the content feed.</a:t>
            </a:r>
          </a:p>
          <a:p>
            <a:pPr indent="-228600">
              <a:buFont typeface="Arial" panose="020B0604020202020204" pitchFamily="34" charset="0"/>
              <a:buChar char="•"/>
            </a:pPr>
            <a:r>
              <a:rPr lang="en-US" sz="2000" dirty="0"/>
              <a:t>Content displays </a:t>
            </a:r>
            <a:r>
              <a:rPr lang="en-US" sz="2000" i="1" u="sng" dirty="0"/>
              <a:t>figure 1</a:t>
            </a:r>
            <a:r>
              <a:rPr lang="en-US" sz="2000" dirty="0"/>
              <a:t> on default and also when “Contact Form” is clicked on.</a:t>
            </a:r>
          </a:p>
          <a:p>
            <a:pPr indent="-228600">
              <a:buFont typeface="Arial" panose="020B0604020202020204" pitchFamily="34" charset="0"/>
              <a:buChar char="•"/>
            </a:pPr>
            <a:r>
              <a:rPr lang="en-US" sz="2000" dirty="0"/>
              <a:t>Content displays </a:t>
            </a:r>
            <a:r>
              <a:rPr lang="en-US" sz="2000" i="1" u="sng" dirty="0"/>
              <a:t>figure 2</a:t>
            </a:r>
            <a:r>
              <a:rPr lang="en-US" sz="2000" dirty="0"/>
              <a:t> when “Find us” is clicked on.</a:t>
            </a:r>
          </a:p>
          <a:p>
            <a:pPr indent="-228600">
              <a:buFont typeface="Arial" panose="020B0604020202020204" pitchFamily="34" charset="0"/>
              <a:buChar char="•"/>
            </a:pPr>
            <a:r>
              <a:rPr lang="en-US" sz="2000" dirty="0"/>
              <a:t>Finishes up with a site footer.</a:t>
            </a:r>
          </a:p>
          <a:p>
            <a:pPr indent="-228600">
              <a:buFont typeface="Arial" panose="020B0604020202020204" pitchFamily="34" charset="0"/>
              <a:buChar char="•"/>
            </a:pPr>
            <a:endParaRPr lang="en-US" sz="2000" dirty="0"/>
          </a:p>
        </p:txBody>
      </p:sp>
      <p:sp>
        <p:nvSpPr>
          <p:cNvPr id="16" name="Rectangle: Top Corners Rounded 15">
            <a:extLst>
              <a:ext uri="{FF2B5EF4-FFF2-40B4-BE49-F238E27FC236}">
                <a16:creationId xmlns:a16="http://schemas.microsoft.com/office/drawing/2014/main" id="{CF1736B2-6E13-44FB-9101-FE45930AC01F}"/>
              </a:ext>
            </a:extLst>
          </p:cNvPr>
          <p:cNvSpPr/>
          <p:nvPr/>
        </p:nvSpPr>
        <p:spPr>
          <a:xfrm>
            <a:off x="8191581" y="256340"/>
            <a:ext cx="3358478" cy="230697"/>
          </a:xfrm>
          <a:prstGeom prst="round2Same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AU" dirty="0"/>
              <a:t>Figure 1</a:t>
            </a:r>
          </a:p>
        </p:txBody>
      </p:sp>
      <p:sp>
        <p:nvSpPr>
          <p:cNvPr id="82" name="Rectangle: Top Corners Rounded 81">
            <a:extLst>
              <a:ext uri="{FF2B5EF4-FFF2-40B4-BE49-F238E27FC236}">
                <a16:creationId xmlns:a16="http://schemas.microsoft.com/office/drawing/2014/main" id="{AAFA5C3F-85D6-4504-AACA-F7B9FF54D780}"/>
              </a:ext>
            </a:extLst>
          </p:cNvPr>
          <p:cNvSpPr/>
          <p:nvPr/>
        </p:nvSpPr>
        <p:spPr>
          <a:xfrm>
            <a:off x="8191581" y="3733937"/>
            <a:ext cx="3358478" cy="230697"/>
          </a:xfrm>
          <a:prstGeom prst="round2Same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AU" dirty="0"/>
              <a:t>Figure 2</a:t>
            </a:r>
          </a:p>
        </p:txBody>
      </p:sp>
    </p:spTree>
    <p:extLst>
      <p:ext uri="{BB962C8B-B14F-4D97-AF65-F5344CB8AC3E}">
        <p14:creationId xmlns:p14="http://schemas.microsoft.com/office/powerpoint/2010/main" val="173030172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1" name="Picture 1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3" name="Picture 1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5" name="Picture 1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17" name="Rectangle 1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9" name="Rectangle 1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1" name="Rectangle 1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3" name="Picture 1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5" name="Rectangle 1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6F54C30-9C39-434F-843C-EFE1D6591396}"/>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sz="3600" dirty="0"/>
              <a:t>Search</a:t>
            </a:r>
          </a:p>
        </p:txBody>
      </p:sp>
      <p:pic>
        <p:nvPicPr>
          <p:cNvPr id="129" name="Picture 1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pic>
        <p:nvPicPr>
          <p:cNvPr id="5" name="Picture 4">
            <a:extLst>
              <a:ext uri="{FF2B5EF4-FFF2-40B4-BE49-F238E27FC236}">
                <a16:creationId xmlns:a16="http://schemas.microsoft.com/office/drawing/2014/main" id="{723BAA92-10B1-419A-80E7-F40DD76F638E}"/>
              </a:ext>
            </a:extLst>
          </p:cNvPr>
          <p:cNvPicPr>
            <a:picLocks noChangeAspect="1"/>
          </p:cNvPicPr>
          <p:nvPr/>
        </p:nvPicPr>
        <p:blipFill>
          <a:blip r:embed="rId5"/>
          <a:stretch>
            <a:fillRect/>
          </a:stretch>
        </p:blipFill>
        <p:spPr>
          <a:xfrm>
            <a:off x="7876032" y="2331647"/>
            <a:ext cx="4036882" cy="3017569"/>
          </a:xfrm>
          <a:prstGeom prst="rect">
            <a:avLst/>
          </a:prstGeom>
          <a:ln>
            <a:noFill/>
          </a:ln>
          <a:effectLst>
            <a:outerShdw blurRad="76200" dist="63500" dir="5040000" algn="tl" rotWithShape="0">
              <a:srgbClr val="000000">
                <a:alpha val="41000"/>
              </a:srgbClr>
            </a:outerShdw>
          </a:effectLst>
        </p:spPr>
      </p:pic>
      <p:sp>
        <p:nvSpPr>
          <p:cNvPr id="26" name="Text Placeholder 2">
            <a:extLst>
              <a:ext uri="{FF2B5EF4-FFF2-40B4-BE49-F238E27FC236}">
                <a16:creationId xmlns:a16="http://schemas.microsoft.com/office/drawing/2014/main" id="{FB4E3D79-8E4A-4912-ACAB-DDB4D55DFAF2}"/>
              </a:ext>
            </a:extLst>
          </p:cNvPr>
          <p:cNvSpPr>
            <a:spLocks noGrp="1"/>
          </p:cNvSpPr>
          <p:nvPr>
            <p:ph type="body" sz="half" idx="2"/>
          </p:nvPr>
        </p:nvSpPr>
        <p:spPr>
          <a:xfrm>
            <a:off x="680321" y="2336873"/>
            <a:ext cx="6423211" cy="3599316"/>
          </a:xfrm>
        </p:spPr>
        <p:txBody>
          <a:bodyPr vert="horz" lIns="91440" tIns="45720" rIns="91440" bIns="45720" rtlCol="0">
            <a:normAutofit/>
          </a:bodyPr>
          <a:lstStyle/>
          <a:p>
            <a:pPr indent="-228600">
              <a:buFont typeface="Arial" panose="020B0604020202020204" pitchFamily="34" charset="0"/>
              <a:buChar char="•"/>
            </a:pPr>
            <a:r>
              <a:rPr lang="en-US" sz="2000" dirty="0"/>
              <a:t>Spans across &gt; 1 screen.</a:t>
            </a:r>
          </a:p>
          <a:p>
            <a:pPr indent="-228600">
              <a:buFont typeface="Arial" panose="020B0604020202020204" pitchFamily="34" charset="0"/>
              <a:buChar char="•"/>
            </a:pPr>
            <a:r>
              <a:rPr lang="en-US" sz="2000" dirty="0"/>
              <a:t>The top banner displays the webpage title.</a:t>
            </a:r>
          </a:p>
          <a:p>
            <a:pPr indent="-228600">
              <a:buFont typeface="Arial" panose="020B0604020202020204" pitchFamily="34" charset="0"/>
              <a:buChar char="•"/>
            </a:pPr>
            <a:r>
              <a:rPr lang="en-US" sz="2000" dirty="0"/>
              <a:t>Clicking on the down arrow brings you to the content feed.</a:t>
            </a:r>
          </a:p>
          <a:p>
            <a:pPr indent="-228600">
              <a:buFont typeface="Arial" panose="020B0604020202020204" pitchFamily="34" charset="0"/>
              <a:buChar char="•"/>
            </a:pPr>
            <a:r>
              <a:rPr lang="en-US" sz="2000" dirty="0"/>
              <a:t>Page can be accessed by clicking on the magnifying button in the navigation bar.</a:t>
            </a:r>
          </a:p>
          <a:p>
            <a:pPr indent="-228600">
              <a:buFont typeface="Arial" panose="020B0604020202020204" pitchFamily="34" charset="0"/>
              <a:buChar char="•"/>
            </a:pPr>
            <a:r>
              <a:rPr lang="en-US" sz="2000" dirty="0"/>
              <a:t>User query is used to filter for results which displays as a drop down under the navigation search bar, or as a list on the Search page.</a:t>
            </a:r>
          </a:p>
          <a:p>
            <a:pPr indent="-228600">
              <a:buFont typeface="Arial" panose="020B0604020202020204" pitchFamily="34" charset="0"/>
              <a:buChar char="•"/>
            </a:pPr>
            <a:r>
              <a:rPr lang="en-US" sz="2000" dirty="0"/>
              <a:t>Finishes up with a site footer.</a:t>
            </a:r>
          </a:p>
          <a:p>
            <a:pPr indent="-228600">
              <a:buFont typeface="Arial" panose="020B0604020202020204" pitchFamily="34" charset="0"/>
              <a:buChar char="•"/>
            </a:pPr>
            <a:endParaRPr lang="en-US" sz="2000" dirty="0"/>
          </a:p>
        </p:txBody>
      </p:sp>
    </p:spTree>
    <p:extLst>
      <p:ext uri="{BB962C8B-B14F-4D97-AF65-F5344CB8AC3E}">
        <p14:creationId xmlns:p14="http://schemas.microsoft.com/office/powerpoint/2010/main" val="1011043103"/>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A4AFA17-494B-4581-9678-E863E4418B59}"/>
              </a:ext>
            </a:extLst>
          </p:cNvPr>
          <p:cNvSpPr/>
          <p:nvPr/>
        </p:nvSpPr>
        <p:spPr>
          <a:xfrm>
            <a:off x="0" y="0"/>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4" name="Picture 13">
            <a:extLst>
              <a:ext uri="{FF2B5EF4-FFF2-40B4-BE49-F238E27FC236}">
                <a16:creationId xmlns:a16="http://schemas.microsoft.com/office/drawing/2014/main" id="{3BD989AE-085F-4DBF-B330-03FE8F9A1B19}"/>
              </a:ext>
            </a:extLst>
          </p:cNvPr>
          <p:cNvPicPr>
            <a:picLocks noChangeAspect="1"/>
          </p:cNvPicPr>
          <p:nvPr/>
        </p:nvPicPr>
        <p:blipFill>
          <a:blip r:embed="rId2"/>
          <a:stretch>
            <a:fillRect/>
          </a:stretch>
        </p:blipFill>
        <p:spPr>
          <a:xfrm>
            <a:off x="4698347" y="3114576"/>
            <a:ext cx="2795305" cy="628848"/>
          </a:xfrm>
          <a:prstGeom prst="rect">
            <a:avLst/>
          </a:prstGeom>
        </p:spPr>
      </p:pic>
    </p:spTree>
    <p:extLst>
      <p:ext uri="{BB962C8B-B14F-4D97-AF65-F5344CB8AC3E}">
        <p14:creationId xmlns:p14="http://schemas.microsoft.com/office/powerpoint/2010/main" val="227928963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18AC0F-271A-4514-8AB3-04A18431A030}"/>
              </a:ext>
            </a:extLst>
          </p:cNvPr>
          <p:cNvSpPr>
            <a:spLocks noGrp="1"/>
          </p:cNvSpPr>
          <p:nvPr>
            <p:ph type="title"/>
          </p:nvPr>
        </p:nvSpPr>
        <p:spPr>
          <a:xfrm>
            <a:off x="680319" y="4963530"/>
            <a:ext cx="9613862" cy="588535"/>
          </a:xfrm>
        </p:spPr>
        <p:txBody>
          <a:bodyPr>
            <a:normAutofit/>
          </a:bodyPr>
          <a:lstStyle/>
          <a:p>
            <a:r>
              <a:rPr lang="en-AU" dirty="0"/>
              <a:t>Overview</a:t>
            </a:r>
          </a:p>
        </p:txBody>
      </p:sp>
      <p:sp>
        <p:nvSpPr>
          <p:cNvPr id="10" name="Rectangle 9">
            <a:extLst>
              <a:ext uri="{FF2B5EF4-FFF2-40B4-BE49-F238E27FC236}">
                <a16:creationId xmlns:a16="http://schemas.microsoft.com/office/drawing/2014/main" id="{62C3CE93-8C0D-482E-AA8D-2ABAC83D5305}"/>
              </a:ext>
            </a:extLst>
          </p:cNvPr>
          <p:cNvSpPr/>
          <p:nvPr/>
        </p:nvSpPr>
        <p:spPr>
          <a:xfrm>
            <a:off x="10583693" y="4571999"/>
            <a:ext cx="1598579" cy="135214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1" name="Picture 10">
            <a:extLst>
              <a:ext uri="{FF2B5EF4-FFF2-40B4-BE49-F238E27FC236}">
                <a16:creationId xmlns:a16="http://schemas.microsoft.com/office/drawing/2014/main" id="{2CF5CEEB-26CF-4A4A-AE26-F746C71AD9E0}"/>
              </a:ext>
            </a:extLst>
          </p:cNvPr>
          <p:cNvPicPr>
            <a:picLocks noChangeAspect="1"/>
          </p:cNvPicPr>
          <p:nvPr/>
        </p:nvPicPr>
        <p:blipFill>
          <a:blip r:embed="rId2"/>
          <a:stretch>
            <a:fillRect/>
          </a:stretch>
        </p:blipFill>
        <p:spPr>
          <a:xfrm>
            <a:off x="10614091" y="5082636"/>
            <a:ext cx="1557237" cy="350325"/>
          </a:xfrm>
          <a:prstGeom prst="rect">
            <a:avLst/>
          </a:prstGeom>
        </p:spPr>
      </p:pic>
      <p:sp>
        <p:nvSpPr>
          <p:cNvPr id="13" name="Content Placeholder 6">
            <a:extLst>
              <a:ext uri="{FF2B5EF4-FFF2-40B4-BE49-F238E27FC236}">
                <a16:creationId xmlns:a16="http://schemas.microsoft.com/office/drawing/2014/main" id="{F39FE211-9EE9-4983-A8A6-225EC3333077}"/>
              </a:ext>
            </a:extLst>
          </p:cNvPr>
          <p:cNvSpPr txBox="1">
            <a:spLocks/>
          </p:cNvSpPr>
          <p:nvPr/>
        </p:nvSpPr>
        <p:spPr>
          <a:xfrm rot="16200000">
            <a:off x="3505962" y="-437956"/>
            <a:ext cx="2318923" cy="7970208"/>
          </a:xfrm>
          <a:prstGeom prst="rect">
            <a:avLst/>
          </a:prstGeom>
        </p:spPr>
        <p:txBody>
          <a:bodyPr vert="eaVert"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endParaRPr lang="en-AU" dirty="0"/>
          </a:p>
          <a:p>
            <a:r>
              <a:rPr lang="en-AU" dirty="0"/>
              <a:t>Requirements</a:t>
            </a:r>
          </a:p>
          <a:p>
            <a:r>
              <a:rPr lang="en-AU" dirty="0"/>
              <a:t>Purpose</a:t>
            </a:r>
          </a:p>
          <a:p>
            <a:r>
              <a:rPr lang="en-AU" dirty="0"/>
              <a:t>Target Audience</a:t>
            </a:r>
          </a:p>
        </p:txBody>
      </p:sp>
    </p:spTree>
    <p:extLst>
      <p:ext uri="{BB962C8B-B14F-4D97-AF65-F5344CB8AC3E}">
        <p14:creationId xmlns:p14="http://schemas.microsoft.com/office/powerpoint/2010/main" val="381220091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0FEA1CE-F9F1-46EC-9DE1-CC197417EFC3}"/>
              </a:ext>
            </a:extLst>
          </p:cNvPr>
          <p:cNvSpPr>
            <a:spLocks noGrp="1"/>
          </p:cNvSpPr>
          <p:nvPr>
            <p:ph type="title"/>
          </p:nvPr>
        </p:nvSpPr>
        <p:spPr/>
        <p:txBody>
          <a:bodyPr/>
          <a:lstStyle/>
          <a:p>
            <a:r>
              <a:rPr lang="en-AU" dirty="0"/>
              <a:t>Requirements</a:t>
            </a:r>
          </a:p>
        </p:txBody>
      </p:sp>
      <p:sp>
        <p:nvSpPr>
          <p:cNvPr id="7" name="Content Placeholder 6">
            <a:extLst>
              <a:ext uri="{FF2B5EF4-FFF2-40B4-BE49-F238E27FC236}">
                <a16:creationId xmlns:a16="http://schemas.microsoft.com/office/drawing/2014/main" id="{4EA35B45-0B3A-456A-BEE4-6391F132774A}"/>
              </a:ext>
            </a:extLst>
          </p:cNvPr>
          <p:cNvSpPr>
            <a:spLocks noGrp="1"/>
          </p:cNvSpPr>
          <p:nvPr>
            <p:ph idx="1"/>
          </p:nvPr>
        </p:nvSpPr>
        <p:spPr/>
        <p:txBody>
          <a:bodyPr/>
          <a:lstStyle/>
          <a:p>
            <a:pPr marL="0" indent="0">
              <a:buNone/>
            </a:pPr>
            <a:endParaRPr lang="en-AU" dirty="0"/>
          </a:p>
          <a:p>
            <a:r>
              <a:rPr lang="en-AU" dirty="0"/>
              <a:t>A website that will appeal to the western markets.</a:t>
            </a:r>
          </a:p>
          <a:p>
            <a:r>
              <a:rPr lang="en-AU" dirty="0"/>
              <a:t>Simple, clutter-free design</a:t>
            </a:r>
          </a:p>
          <a:p>
            <a:r>
              <a:rPr lang="en-AU" dirty="0"/>
              <a:t>An effective way to display company solutions, news and cases.</a:t>
            </a:r>
          </a:p>
          <a:p>
            <a:r>
              <a:rPr lang="en-AU" dirty="0"/>
              <a:t>An efficient way to update, insert and modify new solutions, news and cases.</a:t>
            </a:r>
          </a:p>
          <a:p>
            <a:r>
              <a:rPr lang="en-AU" dirty="0"/>
              <a:t>A section on key corporate latest news</a:t>
            </a:r>
          </a:p>
          <a:p>
            <a:endParaRPr lang="en-AU" dirty="0"/>
          </a:p>
        </p:txBody>
      </p:sp>
      <p:sp>
        <p:nvSpPr>
          <p:cNvPr id="10" name="Rectangle 9">
            <a:extLst>
              <a:ext uri="{FF2B5EF4-FFF2-40B4-BE49-F238E27FC236}">
                <a16:creationId xmlns:a16="http://schemas.microsoft.com/office/drawing/2014/main" id="{57BC1332-7B01-4A95-89F3-29881094BE38}"/>
              </a:ext>
            </a:extLst>
          </p:cNvPr>
          <p:cNvSpPr/>
          <p:nvPr/>
        </p:nvSpPr>
        <p:spPr>
          <a:xfrm>
            <a:off x="10593421" y="612842"/>
            <a:ext cx="1598579" cy="135214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1" name="Picture 10">
            <a:extLst>
              <a:ext uri="{FF2B5EF4-FFF2-40B4-BE49-F238E27FC236}">
                <a16:creationId xmlns:a16="http://schemas.microsoft.com/office/drawing/2014/main" id="{F7D98800-1B90-4C9A-8479-73036D7BE94A}"/>
              </a:ext>
            </a:extLst>
          </p:cNvPr>
          <p:cNvPicPr>
            <a:picLocks noChangeAspect="1"/>
          </p:cNvPicPr>
          <p:nvPr/>
        </p:nvPicPr>
        <p:blipFill>
          <a:blip r:embed="rId2"/>
          <a:stretch>
            <a:fillRect/>
          </a:stretch>
        </p:blipFill>
        <p:spPr>
          <a:xfrm>
            <a:off x="10614091" y="1113751"/>
            <a:ext cx="1557237" cy="350325"/>
          </a:xfrm>
          <a:prstGeom prst="rect">
            <a:avLst/>
          </a:prstGeom>
        </p:spPr>
      </p:pic>
    </p:spTree>
    <p:extLst>
      <p:ext uri="{BB962C8B-B14F-4D97-AF65-F5344CB8AC3E}">
        <p14:creationId xmlns:p14="http://schemas.microsoft.com/office/powerpoint/2010/main" val="366795205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5">
            <a:extLst>
              <a:ext uri="{FF2B5EF4-FFF2-40B4-BE49-F238E27FC236}">
                <a16:creationId xmlns:a16="http://schemas.microsoft.com/office/drawing/2014/main" id="{A7EB6648-989E-47F0-9D7F-1A1A12E80326}"/>
              </a:ext>
            </a:extLst>
          </p:cNvPr>
          <p:cNvSpPr>
            <a:spLocks noGrp="1"/>
          </p:cNvSpPr>
          <p:nvPr>
            <p:ph type="title"/>
          </p:nvPr>
        </p:nvSpPr>
        <p:spPr>
          <a:xfrm>
            <a:off x="680321" y="753228"/>
            <a:ext cx="9613861" cy="1080938"/>
          </a:xfrm>
        </p:spPr>
        <p:txBody>
          <a:bodyPr/>
          <a:lstStyle/>
          <a:p>
            <a:r>
              <a:rPr lang="en-AU" dirty="0"/>
              <a:t>Purpose</a:t>
            </a:r>
          </a:p>
        </p:txBody>
      </p:sp>
      <p:sp>
        <p:nvSpPr>
          <p:cNvPr id="11" name="Content Placeholder 6">
            <a:extLst>
              <a:ext uri="{FF2B5EF4-FFF2-40B4-BE49-F238E27FC236}">
                <a16:creationId xmlns:a16="http://schemas.microsoft.com/office/drawing/2014/main" id="{F606EDA9-B41E-4B46-A1CB-AFFBD811592B}"/>
              </a:ext>
            </a:extLst>
          </p:cNvPr>
          <p:cNvSpPr>
            <a:spLocks noGrp="1"/>
          </p:cNvSpPr>
          <p:nvPr>
            <p:ph idx="1"/>
          </p:nvPr>
        </p:nvSpPr>
        <p:spPr>
          <a:xfrm>
            <a:off x="680320" y="2062824"/>
            <a:ext cx="9613861" cy="4394668"/>
          </a:xfrm>
        </p:spPr>
        <p:txBody>
          <a:bodyPr>
            <a:normAutofit fontScale="92500"/>
          </a:bodyPr>
          <a:lstStyle/>
          <a:p>
            <a:pPr marL="0" indent="0" algn="just">
              <a:buNone/>
            </a:pPr>
            <a:endParaRPr lang="en-AU" dirty="0"/>
          </a:p>
          <a:p>
            <a:pPr marL="0" indent="0" algn="just">
              <a:buNone/>
            </a:pPr>
            <a:r>
              <a:rPr lang="en-AU" dirty="0"/>
              <a:t>The company website currently representing </a:t>
            </a:r>
            <a:r>
              <a:rPr lang="en-AU" dirty="0" err="1"/>
              <a:t>Systemweb</a:t>
            </a:r>
            <a:r>
              <a:rPr lang="en-AU" dirty="0"/>
              <a:t> was made and continuously used without replacement for 4+ years. The website was developed mainly using pure HTML framework and conformed to the 90’s themes and layout. Any information updates or edits that were to take place would require excessive modification to the source code and image assets.</a:t>
            </a:r>
          </a:p>
          <a:p>
            <a:pPr marL="0" indent="0" algn="just">
              <a:buNone/>
            </a:pPr>
            <a:r>
              <a:rPr lang="en-AU" dirty="0"/>
              <a:t>This website update provides a solution to the above mentioned problems by providing a mix of server-side and client-side rendering. Image assets and corporate contents are stored in a user-friendly external API which can easily insert, modify or remove contents without interaction with the original source code. The website is easy to maintain and tailored to the newer generation of web design.</a:t>
            </a:r>
          </a:p>
        </p:txBody>
      </p:sp>
      <p:sp>
        <p:nvSpPr>
          <p:cNvPr id="12" name="Rectangle 11">
            <a:extLst>
              <a:ext uri="{FF2B5EF4-FFF2-40B4-BE49-F238E27FC236}">
                <a16:creationId xmlns:a16="http://schemas.microsoft.com/office/drawing/2014/main" id="{1D574F68-6690-45E9-B109-619235B5D6EA}"/>
              </a:ext>
            </a:extLst>
          </p:cNvPr>
          <p:cNvSpPr/>
          <p:nvPr/>
        </p:nvSpPr>
        <p:spPr>
          <a:xfrm>
            <a:off x="10593421" y="612842"/>
            <a:ext cx="1598579" cy="135214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3" name="Picture 12">
            <a:extLst>
              <a:ext uri="{FF2B5EF4-FFF2-40B4-BE49-F238E27FC236}">
                <a16:creationId xmlns:a16="http://schemas.microsoft.com/office/drawing/2014/main" id="{E5CCDAF1-6043-4A8A-A6DD-91BAE576074B}"/>
              </a:ext>
            </a:extLst>
          </p:cNvPr>
          <p:cNvPicPr>
            <a:picLocks noChangeAspect="1"/>
          </p:cNvPicPr>
          <p:nvPr/>
        </p:nvPicPr>
        <p:blipFill>
          <a:blip r:embed="rId2"/>
          <a:stretch>
            <a:fillRect/>
          </a:stretch>
        </p:blipFill>
        <p:spPr>
          <a:xfrm>
            <a:off x="10614091" y="1113751"/>
            <a:ext cx="1557237" cy="350325"/>
          </a:xfrm>
          <a:prstGeom prst="rect">
            <a:avLst/>
          </a:prstGeom>
        </p:spPr>
      </p:pic>
    </p:spTree>
    <p:extLst>
      <p:ext uri="{BB962C8B-B14F-4D97-AF65-F5344CB8AC3E}">
        <p14:creationId xmlns:p14="http://schemas.microsoft.com/office/powerpoint/2010/main" val="118639074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8E7264EA-F277-44CE-AF84-B6667784BA43}"/>
              </a:ext>
            </a:extLst>
          </p:cNvPr>
          <p:cNvSpPr>
            <a:spLocks noGrp="1"/>
          </p:cNvSpPr>
          <p:nvPr>
            <p:ph type="title"/>
          </p:nvPr>
        </p:nvSpPr>
        <p:spPr>
          <a:xfrm>
            <a:off x="680321" y="753228"/>
            <a:ext cx="9613861" cy="1080938"/>
          </a:xfrm>
        </p:spPr>
        <p:txBody>
          <a:bodyPr/>
          <a:lstStyle/>
          <a:p>
            <a:r>
              <a:rPr lang="en-AU" dirty="0"/>
              <a:t>Target Audience</a:t>
            </a:r>
          </a:p>
        </p:txBody>
      </p:sp>
      <p:sp>
        <p:nvSpPr>
          <p:cNvPr id="6" name="Rectangle 5">
            <a:extLst>
              <a:ext uri="{FF2B5EF4-FFF2-40B4-BE49-F238E27FC236}">
                <a16:creationId xmlns:a16="http://schemas.microsoft.com/office/drawing/2014/main" id="{852AC263-A6D4-4418-8141-9283DF9CA969}"/>
              </a:ext>
            </a:extLst>
          </p:cNvPr>
          <p:cNvSpPr/>
          <p:nvPr/>
        </p:nvSpPr>
        <p:spPr>
          <a:xfrm>
            <a:off x="10593421" y="612842"/>
            <a:ext cx="1598579" cy="135214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a16="http://schemas.microsoft.com/office/drawing/2014/main" id="{B7E34404-33CA-4DEB-A5B5-6A44BFF979D3}"/>
              </a:ext>
            </a:extLst>
          </p:cNvPr>
          <p:cNvPicPr>
            <a:picLocks noChangeAspect="1"/>
          </p:cNvPicPr>
          <p:nvPr/>
        </p:nvPicPr>
        <p:blipFill>
          <a:blip r:embed="rId2"/>
          <a:stretch>
            <a:fillRect/>
          </a:stretch>
        </p:blipFill>
        <p:spPr>
          <a:xfrm>
            <a:off x="10614091" y="1113751"/>
            <a:ext cx="1557237" cy="350325"/>
          </a:xfrm>
          <a:prstGeom prst="rect">
            <a:avLst/>
          </a:prstGeom>
        </p:spPr>
      </p:pic>
      <p:sp>
        <p:nvSpPr>
          <p:cNvPr id="8" name="Content Placeholder 6">
            <a:extLst>
              <a:ext uri="{FF2B5EF4-FFF2-40B4-BE49-F238E27FC236}">
                <a16:creationId xmlns:a16="http://schemas.microsoft.com/office/drawing/2014/main" id="{862B0B19-D5FD-4976-8A2A-8132C15887F1}"/>
              </a:ext>
            </a:extLst>
          </p:cNvPr>
          <p:cNvSpPr>
            <a:spLocks noGrp="1"/>
          </p:cNvSpPr>
          <p:nvPr>
            <p:ph idx="1"/>
          </p:nvPr>
        </p:nvSpPr>
        <p:spPr>
          <a:xfrm>
            <a:off x="680321" y="3015299"/>
            <a:ext cx="9613861" cy="2117140"/>
          </a:xfrm>
        </p:spPr>
        <p:txBody>
          <a:bodyPr>
            <a:normAutofit/>
          </a:bodyPr>
          <a:lstStyle/>
          <a:p>
            <a:endParaRPr lang="en-AU" dirty="0"/>
          </a:p>
          <a:p>
            <a:r>
              <a:rPr lang="en-AU" dirty="0"/>
              <a:t>New potential clients browsing through the surface of the website</a:t>
            </a:r>
          </a:p>
          <a:p>
            <a:r>
              <a:rPr lang="en-AU" dirty="0"/>
              <a:t>Current clients looking for information on their current product</a:t>
            </a:r>
          </a:p>
          <a:p>
            <a:r>
              <a:rPr lang="en-AU" dirty="0"/>
              <a:t>Old or on-going clients looking for product refresh</a:t>
            </a:r>
          </a:p>
        </p:txBody>
      </p:sp>
      <p:sp>
        <p:nvSpPr>
          <p:cNvPr id="9" name="Title 5">
            <a:extLst>
              <a:ext uri="{FF2B5EF4-FFF2-40B4-BE49-F238E27FC236}">
                <a16:creationId xmlns:a16="http://schemas.microsoft.com/office/drawing/2014/main" id="{12798313-2A65-445B-9F0F-5B665829A507}"/>
              </a:ext>
            </a:extLst>
          </p:cNvPr>
          <p:cNvSpPr txBox="1">
            <a:spLocks/>
          </p:cNvSpPr>
          <p:nvPr/>
        </p:nvSpPr>
        <p:spPr>
          <a:xfrm>
            <a:off x="680321" y="2491595"/>
            <a:ext cx="9613861" cy="5237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AU" sz="2400" b="1" i="1" dirty="0">
                <a:solidFill>
                  <a:schemeClr val="tx2">
                    <a:lumMod val="90000"/>
                  </a:schemeClr>
                </a:solidFill>
              </a:rPr>
              <a:t>3 DEMOGRAPHIC ARCHETYPES</a:t>
            </a:r>
            <a:endParaRPr lang="en-AU" b="1" i="1" dirty="0">
              <a:solidFill>
                <a:schemeClr val="tx2">
                  <a:lumMod val="90000"/>
                </a:schemeClr>
              </a:solidFill>
            </a:endParaRPr>
          </a:p>
        </p:txBody>
      </p:sp>
    </p:spTree>
    <p:extLst>
      <p:ext uri="{BB962C8B-B14F-4D97-AF65-F5344CB8AC3E}">
        <p14:creationId xmlns:p14="http://schemas.microsoft.com/office/powerpoint/2010/main" val="258643841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18AC0F-271A-4514-8AB3-04A18431A030}"/>
              </a:ext>
            </a:extLst>
          </p:cNvPr>
          <p:cNvSpPr>
            <a:spLocks noGrp="1"/>
          </p:cNvSpPr>
          <p:nvPr>
            <p:ph type="title"/>
          </p:nvPr>
        </p:nvSpPr>
        <p:spPr>
          <a:xfrm>
            <a:off x="680319" y="4945079"/>
            <a:ext cx="9613862" cy="588535"/>
          </a:xfrm>
        </p:spPr>
        <p:txBody>
          <a:bodyPr>
            <a:normAutofit/>
          </a:bodyPr>
          <a:lstStyle/>
          <a:p>
            <a:r>
              <a:rPr lang="en-AU" dirty="0"/>
              <a:t>Structure</a:t>
            </a:r>
          </a:p>
        </p:txBody>
      </p:sp>
      <p:sp>
        <p:nvSpPr>
          <p:cNvPr id="7" name="Rectangle 6">
            <a:extLst>
              <a:ext uri="{FF2B5EF4-FFF2-40B4-BE49-F238E27FC236}">
                <a16:creationId xmlns:a16="http://schemas.microsoft.com/office/drawing/2014/main" id="{25AC9A6C-377C-47AB-A42A-127A510D157A}"/>
              </a:ext>
            </a:extLst>
          </p:cNvPr>
          <p:cNvSpPr/>
          <p:nvPr/>
        </p:nvSpPr>
        <p:spPr>
          <a:xfrm>
            <a:off x="10583693" y="4571999"/>
            <a:ext cx="1598579" cy="135214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a:extLst>
              <a:ext uri="{FF2B5EF4-FFF2-40B4-BE49-F238E27FC236}">
                <a16:creationId xmlns:a16="http://schemas.microsoft.com/office/drawing/2014/main" id="{B814DE99-3C2B-4850-96DE-DB49BF83AB15}"/>
              </a:ext>
            </a:extLst>
          </p:cNvPr>
          <p:cNvPicPr>
            <a:picLocks noChangeAspect="1"/>
          </p:cNvPicPr>
          <p:nvPr/>
        </p:nvPicPr>
        <p:blipFill>
          <a:blip r:embed="rId2"/>
          <a:stretch>
            <a:fillRect/>
          </a:stretch>
        </p:blipFill>
        <p:spPr>
          <a:xfrm>
            <a:off x="10614091" y="5082636"/>
            <a:ext cx="1557237" cy="350325"/>
          </a:xfrm>
          <a:prstGeom prst="rect">
            <a:avLst/>
          </a:prstGeom>
        </p:spPr>
      </p:pic>
      <p:sp>
        <p:nvSpPr>
          <p:cNvPr id="10" name="Content Placeholder 6">
            <a:extLst>
              <a:ext uri="{FF2B5EF4-FFF2-40B4-BE49-F238E27FC236}">
                <a16:creationId xmlns:a16="http://schemas.microsoft.com/office/drawing/2014/main" id="{110ADA23-B230-4169-B642-B4D87D519A87}"/>
              </a:ext>
            </a:extLst>
          </p:cNvPr>
          <p:cNvSpPr txBox="1">
            <a:spLocks/>
          </p:cNvSpPr>
          <p:nvPr/>
        </p:nvSpPr>
        <p:spPr>
          <a:xfrm rot="16200000">
            <a:off x="3785864" y="-294251"/>
            <a:ext cx="1759120" cy="7970208"/>
          </a:xfrm>
          <a:prstGeom prst="rect">
            <a:avLst/>
          </a:prstGeom>
        </p:spPr>
        <p:txBody>
          <a:bodyPr vert="eaVert"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endParaRPr lang="en-AU" dirty="0"/>
          </a:p>
          <a:p>
            <a:r>
              <a:rPr lang="en-AU" dirty="0"/>
              <a:t>WordPress – Content management</a:t>
            </a:r>
          </a:p>
          <a:p>
            <a:r>
              <a:rPr lang="en-AU" dirty="0" err="1"/>
              <a:t>GraphQL</a:t>
            </a:r>
            <a:r>
              <a:rPr lang="en-AU" dirty="0"/>
              <a:t> – Content querying</a:t>
            </a:r>
          </a:p>
        </p:txBody>
      </p:sp>
    </p:spTree>
    <p:extLst>
      <p:ext uri="{BB962C8B-B14F-4D97-AF65-F5344CB8AC3E}">
        <p14:creationId xmlns:p14="http://schemas.microsoft.com/office/powerpoint/2010/main" val="426681329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5">
            <a:extLst>
              <a:ext uri="{FF2B5EF4-FFF2-40B4-BE49-F238E27FC236}">
                <a16:creationId xmlns:a16="http://schemas.microsoft.com/office/drawing/2014/main" id="{29AD145F-8E1A-4756-AA6D-A062795CF5A6}"/>
              </a:ext>
            </a:extLst>
          </p:cNvPr>
          <p:cNvSpPr>
            <a:spLocks noGrp="1"/>
          </p:cNvSpPr>
          <p:nvPr>
            <p:ph type="title"/>
          </p:nvPr>
        </p:nvSpPr>
        <p:spPr/>
        <p:txBody>
          <a:bodyPr/>
          <a:lstStyle/>
          <a:p>
            <a:r>
              <a:rPr lang="en-AU" dirty="0"/>
              <a:t>WordPress</a:t>
            </a:r>
          </a:p>
        </p:txBody>
      </p:sp>
      <p:sp>
        <p:nvSpPr>
          <p:cNvPr id="17" name="Content Placeholder 6">
            <a:extLst>
              <a:ext uri="{FF2B5EF4-FFF2-40B4-BE49-F238E27FC236}">
                <a16:creationId xmlns:a16="http://schemas.microsoft.com/office/drawing/2014/main" id="{81ADB577-E262-4577-897D-02AACBFB5399}"/>
              </a:ext>
            </a:extLst>
          </p:cNvPr>
          <p:cNvSpPr>
            <a:spLocks noGrp="1"/>
          </p:cNvSpPr>
          <p:nvPr>
            <p:ph sz="half" idx="1"/>
          </p:nvPr>
        </p:nvSpPr>
        <p:spPr/>
        <p:txBody>
          <a:bodyPr>
            <a:normAutofit fontScale="92500" lnSpcReduction="10000"/>
          </a:bodyPr>
          <a:lstStyle/>
          <a:p>
            <a:pPr marL="0" indent="0">
              <a:buNone/>
            </a:pPr>
            <a:endParaRPr lang="en-AU" dirty="0"/>
          </a:p>
          <a:p>
            <a:r>
              <a:rPr lang="en-AU" dirty="0"/>
              <a:t>WordPress is an online, open source website creation tool that can be used for blogging and website content management.</a:t>
            </a:r>
          </a:p>
          <a:p>
            <a:r>
              <a:rPr lang="en-US" dirty="0"/>
              <a:t>A website’s content can take many forms, including blog posts, information pages, landing pages, galleries, and product displays. All these and more can be set up and managed on a WordPress website builder site. </a:t>
            </a:r>
            <a:endParaRPr lang="en-AU" dirty="0"/>
          </a:p>
        </p:txBody>
      </p:sp>
      <p:pic>
        <p:nvPicPr>
          <p:cNvPr id="22" name="Content Placeholder 21">
            <a:extLst>
              <a:ext uri="{FF2B5EF4-FFF2-40B4-BE49-F238E27FC236}">
                <a16:creationId xmlns:a16="http://schemas.microsoft.com/office/drawing/2014/main" id="{2B072ED8-9BF9-4906-A799-8C07332EDA8A}"/>
              </a:ext>
            </a:extLst>
          </p:cNvPr>
          <p:cNvPicPr>
            <a:picLocks noGrp="1" noChangeAspect="1"/>
          </p:cNvPicPr>
          <p:nvPr>
            <p:ph sz="half" idx="2"/>
          </p:nvPr>
        </p:nvPicPr>
        <p:blipFill>
          <a:blip r:embed="rId2"/>
          <a:stretch>
            <a:fillRect/>
          </a:stretch>
        </p:blipFill>
        <p:spPr>
          <a:xfrm>
            <a:off x="6145212" y="2336800"/>
            <a:ext cx="3598863" cy="3598863"/>
          </a:xfrm>
        </p:spPr>
      </p:pic>
      <p:sp>
        <p:nvSpPr>
          <p:cNvPr id="18" name="Rectangle 17">
            <a:extLst>
              <a:ext uri="{FF2B5EF4-FFF2-40B4-BE49-F238E27FC236}">
                <a16:creationId xmlns:a16="http://schemas.microsoft.com/office/drawing/2014/main" id="{6F40E9BC-C61F-4E46-B120-D6D4B0A2F6CA}"/>
              </a:ext>
            </a:extLst>
          </p:cNvPr>
          <p:cNvSpPr/>
          <p:nvPr/>
        </p:nvSpPr>
        <p:spPr>
          <a:xfrm>
            <a:off x="10593421" y="612842"/>
            <a:ext cx="1598579" cy="135214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9" name="Picture 18">
            <a:extLst>
              <a:ext uri="{FF2B5EF4-FFF2-40B4-BE49-F238E27FC236}">
                <a16:creationId xmlns:a16="http://schemas.microsoft.com/office/drawing/2014/main" id="{18B4FCA2-2558-4041-862C-8C0F20E3B014}"/>
              </a:ext>
            </a:extLst>
          </p:cNvPr>
          <p:cNvPicPr>
            <a:picLocks noChangeAspect="1"/>
          </p:cNvPicPr>
          <p:nvPr/>
        </p:nvPicPr>
        <p:blipFill>
          <a:blip r:embed="rId3"/>
          <a:stretch>
            <a:fillRect/>
          </a:stretch>
        </p:blipFill>
        <p:spPr>
          <a:xfrm>
            <a:off x="10614091" y="1113751"/>
            <a:ext cx="1557237" cy="350325"/>
          </a:xfrm>
          <a:prstGeom prst="rect">
            <a:avLst/>
          </a:prstGeom>
        </p:spPr>
      </p:pic>
    </p:spTree>
    <p:extLst>
      <p:ext uri="{BB962C8B-B14F-4D97-AF65-F5344CB8AC3E}">
        <p14:creationId xmlns:p14="http://schemas.microsoft.com/office/powerpoint/2010/main" val="82235390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5">
            <a:extLst>
              <a:ext uri="{FF2B5EF4-FFF2-40B4-BE49-F238E27FC236}">
                <a16:creationId xmlns:a16="http://schemas.microsoft.com/office/drawing/2014/main" id="{34AEEACE-6A4A-44C3-ADEB-1495B408962F}"/>
              </a:ext>
            </a:extLst>
          </p:cNvPr>
          <p:cNvSpPr>
            <a:spLocks noGrp="1"/>
          </p:cNvSpPr>
          <p:nvPr>
            <p:ph type="title"/>
          </p:nvPr>
        </p:nvSpPr>
        <p:spPr>
          <a:xfrm>
            <a:off x="680321" y="753228"/>
            <a:ext cx="9613861" cy="1080938"/>
          </a:xfrm>
        </p:spPr>
        <p:txBody>
          <a:bodyPr/>
          <a:lstStyle/>
          <a:p>
            <a:r>
              <a:rPr lang="en-AU" dirty="0" err="1"/>
              <a:t>GraphQL</a:t>
            </a:r>
            <a:endParaRPr lang="en-AU" dirty="0"/>
          </a:p>
        </p:txBody>
      </p:sp>
      <p:sp>
        <p:nvSpPr>
          <p:cNvPr id="11" name="Content Placeholder 6">
            <a:extLst>
              <a:ext uri="{FF2B5EF4-FFF2-40B4-BE49-F238E27FC236}">
                <a16:creationId xmlns:a16="http://schemas.microsoft.com/office/drawing/2014/main" id="{334117AC-6852-43AF-842A-4EC22C071BC8}"/>
              </a:ext>
            </a:extLst>
          </p:cNvPr>
          <p:cNvSpPr>
            <a:spLocks noGrp="1"/>
          </p:cNvSpPr>
          <p:nvPr>
            <p:ph sz="half" idx="1"/>
          </p:nvPr>
        </p:nvSpPr>
        <p:spPr>
          <a:xfrm>
            <a:off x="680320" y="2336873"/>
            <a:ext cx="4698358" cy="3599316"/>
          </a:xfrm>
        </p:spPr>
        <p:txBody>
          <a:bodyPr>
            <a:normAutofit/>
          </a:bodyPr>
          <a:lstStyle/>
          <a:p>
            <a:pPr marL="0" indent="0">
              <a:buNone/>
            </a:pPr>
            <a:endParaRPr lang="en-AU" dirty="0"/>
          </a:p>
          <a:p>
            <a:r>
              <a:rPr lang="en-US" dirty="0" err="1"/>
              <a:t>GraphQL</a:t>
            </a:r>
            <a:r>
              <a:rPr lang="en-US" dirty="0"/>
              <a:t> is a query language for APIs and a runtime for fulfilling those queries with your existing data.</a:t>
            </a:r>
          </a:p>
          <a:p>
            <a:r>
              <a:rPr lang="en-US" dirty="0"/>
              <a:t>Send a query request to your API and returns the filtered data.</a:t>
            </a:r>
          </a:p>
          <a:p>
            <a:endParaRPr lang="en-AU" dirty="0"/>
          </a:p>
        </p:txBody>
      </p:sp>
      <p:sp>
        <p:nvSpPr>
          <p:cNvPr id="13" name="Rectangle 12">
            <a:extLst>
              <a:ext uri="{FF2B5EF4-FFF2-40B4-BE49-F238E27FC236}">
                <a16:creationId xmlns:a16="http://schemas.microsoft.com/office/drawing/2014/main" id="{07B9C435-28A2-4CA5-A558-19A6EBA5CE34}"/>
              </a:ext>
            </a:extLst>
          </p:cNvPr>
          <p:cNvSpPr/>
          <p:nvPr/>
        </p:nvSpPr>
        <p:spPr>
          <a:xfrm>
            <a:off x="10593421" y="612842"/>
            <a:ext cx="1598579" cy="135214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4" name="Picture 13">
            <a:extLst>
              <a:ext uri="{FF2B5EF4-FFF2-40B4-BE49-F238E27FC236}">
                <a16:creationId xmlns:a16="http://schemas.microsoft.com/office/drawing/2014/main" id="{BE81CDDF-9B70-459E-BD36-5A5478AF44B1}"/>
              </a:ext>
            </a:extLst>
          </p:cNvPr>
          <p:cNvPicPr>
            <a:picLocks noChangeAspect="1"/>
          </p:cNvPicPr>
          <p:nvPr/>
        </p:nvPicPr>
        <p:blipFill>
          <a:blip r:embed="rId2"/>
          <a:stretch>
            <a:fillRect/>
          </a:stretch>
        </p:blipFill>
        <p:spPr>
          <a:xfrm>
            <a:off x="10614091" y="1113751"/>
            <a:ext cx="1557237" cy="350325"/>
          </a:xfrm>
          <a:prstGeom prst="rect">
            <a:avLst/>
          </a:prstGeom>
        </p:spPr>
      </p:pic>
      <p:pic>
        <p:nvPicPr>
          <p:cNvPr id="20" name="Content Placeholder 19">
            <a:extLst>
              <a:ext uri="{FF2B5EF4-FFF2-40B4-BE49-F238E27FC236}">
                <a16:creationId xmlns:a16="http://schemas.microsoft.com/office/drawing/2014/main" id="{39AD38EA-5CC6-430A-98D9-A9755E1ACB5B}"/>
              </a:ext>
            </a:extLst>
          </p:cNvPr>
          <p:cNvPicPr>
            <a:picLocks noGrp="1" noChangeAspect="1"/>
          </p:cNvPicPr>
          <p:nvPr>
            <p:ph sz="half" idx="2"/>
          </p:nvPr>
        </p:nvPicPr>
        <p:blipFill>
          <a:blip r:embed="rId3"/>
          <a:stretch>
            <a:fillRect/>
          </a:stretch>
        </p:blipFill>
        <p:spPr>
          <a:xfrm>
            <a:off x="6145212" y="2336800"/>
            <a:ext cx="3598863" cy="3598863"/>
          </a:xfrm>
        </p:spPr>
      </p:pic>
    </p:spTree>
    <p:extLst>
      <p:ext uri="{BB962C8B-B14F-4D97-AF65-F5344CB8AC3E}">
        <p14:creationId xmlns:p14="http://schemas.microsoft.com/office/powerpoint/2010/main" val="95238359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Content Placeholder 21">
            <a:extLst>
              <a:ext uri="{FF2B5EF4-FFF2-40B4-BE49-F238E27FC236}">
                <a16:creationId xmlns:a16="http://schemas.microsoft.com/office/drawing/2014/main" id="{5CF3B40E-7A0B-4757-B747-94B21AED92A2}"/>
              </a:ext>
            </a:extLst>
          </p:cNvPr>
          <p:cNvPicPr>
            <a:picLocks noChangeAspect="1"/>
          </p:cNvPicPr>
          <p:nvPr/>
        </p:nvPicPr>
        <p:blipFill>
          <a:blip r:embed="rId2"/>
          <a:stretch>
            <a:fillRect/>
          </a:stretch>
        </p:blipFill>
        <p:spPr>
          <a:xfrm>
            <a:off x="1120997" y="2024162"/>
            <a:ext cx="2168344" cy="2168344"/>
          </a:xfrm>
          <a:prstGeom prst="rect">
            <a:avLst/>
          </a:prstGeom>
        </p:spPr>
      </p:pic>
      <p:sp>
        <p:nvSpPr>
          <p:cNvPr id="5" name="Title 4">
            <a:extLst>
              <a:ext uri="{FF2B5EF4-FFF2-40B4-BE49-F238E27FC236}">
                <a16:creationId xmlns:a16="http://schemas.microsoft.com/office/drawing/2014/main" id="{AFC3AE2E-1AEE-4574-B48A-A24A6AC90F7C}"/>
              </a:ext>
            </a:extLst>
          </p:cNvPr>
          <p:cNvSpPr>
            <a:spLocks noGrp="1"/>
          </p:cNvSpPr>
          <p:nvPr>
            <p:ph type="title"/>
          </p:nvPr>
        </p:nvSpPr>
        <p:spPr/>
        <p:txBody>
          <a:bodyPr/>
          <a:lstStyle/>
          <a:p>
            <a:r>
              <a:rPr lang="en-AU" dirty="0"/>
              <a:t>Integration</a:t>
            </a:r>
          </a:p>
        </p:txBody>
      </p:sp>
      <p:sp>
        <p:nvSpPr>
          <p:cNvPr id="6" name="Text Placeholder 5">
            <a:extLst>
              <a:ext uri="{FF2B5EF4-FFF2-40B4-BE49-F238E27FC236}">
                <a16:creationId xmlns:a16="http://schemas.microsoft.com/office/drawing/2014/main" id="{057D5BB0-83AD-4CD8-A729-3C1DD77A4BB8}"/>
              </a:ext>
            </a:extLst>
          </p:cNvPr>
          <p:cNvSpPr>
            <a:spLocks noGrp="1"/>
          </p:cNvSpPr>
          <p:nvPr>
            <p:ph type="body" idx="1"/>
          </p:nvPr>
        </p:nvSpPr>
        <p:spPr/>
        <p:txBody>
          <a:bodyPr/>
          <a:lstStyle/>
          <a:p>
            <a:r>
              <a:rPr lang="en-AU" dirty="0"/>
              <a:t>1. Content feed</a:t>
            </a:r>
          </a:p>
        </p:txBody>
      </p:sp>
      <p:sp>
        <p:nvSpPr>
          <p:cNvPr id="10" name="Text Placeholder 9">
            <a:extLst>
              <a:ext uri="{FF2B5EF4-FFF2-40B4-BE49-F238E27FC236}">
                <a16:creationId xmlns:a16="http://schemas.microsoft.com/office/drawing/2014/main" id="{01B64DB3-2838-442E-B261-FBD011656369}"/>
              </a:ext>
            </a:extLst>
          </p:cNvPr>
          <p:cNvSpPr>
            <a:spLocks noGrp="1"/>
          </p:cNvSpPr>
          <p:nvPr>
            <p:ph type="body" sz="half" idx="18"/>
          </p:nvPr>
        </p:nvSpPr>
        <p:spPr/>
        <p:txBody>
          <a:bodyPr/>
          <a:lstStyle/>
          <a:p>
            <a:r>
              <a:rPr lang="en-AU" dirty="0"/>
              <a:t>New contents can be inserted, modified and removed in WordPress. The contents are then scraped by </a:t>
            </a:r>
            <a:r>
              <a:rPr lang="en-AU" dirty="0" err="1"/>
              <a:t>GraphQL</a:t>
            </a:r>
            <a:r>
              <a:rPr lang="en-AU" dirty="0"/>
              <a:t> in preparation to be queried.</a:t>
            </a:r>
          </a:p>
        </p:txBody>
      </p:sp>
      <p:sp>
        <p:nvSpPr>
          <p:cNvPr id="7" name="Text Placeholder 6">
            <a:extLst>
              <a:ext uri="{FF2B5EF4-FFF2-40B4-BE49-F238E27FC236}">
                <a16:creationId xmlns:a16="http://schemas.microsoft.com/office/drawing/2014/main" id="{BCBCFD7C-5C8A-4C2C-B7B0-EB4F6616EED9}"/>
              </a:ext>
            </a:extLst>
          </p:cNvPr>
          <p:cNvSpPr>
            <a:spLocks noGrp="1"/>
          </p:cNvSpPr>
          <p:nvPr>
            <p:ph type="body" sz="quarter" idx="3"/>
          </p:nvPr>
        </p:nvSpPr>
        <p:spPr/>
        <p:txBody>
          <a:bodyPr/>
          <a:lstStyle/>
          <a:p>
            <a:r>
              <a:rPr lang="en-AU" dirty="0"/>
              <a:t>2. Query</a:t>
            </a:r>
          </a:p>
        </p:txBody>
      </p:sp>
      <p:sp>
        <p:nvSpPr>
          <p:cNvPr id="11" name="Text Placeholder 10">
            <a:extLst>
              <a:ext uri="{FF2B5EF4-FFF2-40B4-BE49-F238E27FC236}">
                <a16:creationId xmlns:a16="http://schemas.microsoft.com/office/drawing/2014/main" id="{C9C3E76D-3B93-48DE-9522-4CF22DB49229}"/>
              </a:ext>
            </a:extLst>
          </p:cNvPr>
          <p:cNvSpPr>
            <a:spLocks noGrp="1"/>
          </p:cNvSpPr>
          <p:nvPr>
            <p:ph type="body" sz="half" idx="19"/>
          </p:nvPr>
        </p:nvSpPr>
        <p:spPr/>
        <p:txBody>
          <a:bodyPr/>
          <a:lstStyle/>
          <a:p>
            <a:r>
              <a:rPr lang="en-AU" dirty="0"/>
              <a:t>Queries are pre-made and developed in the source code and user interactions can trigger a query to be sent.</a:t>
            </a:r>
          </a:p>
        </p:txBody>
      </p:sp>
      <p:sp>
        <p:nvSpPr>
          <p:cNvPr id="8" name="Text Placeholder 7">
            <a:extLst>
              <a:ext uri="{FF2B5EF4-FFF2-40B4-BE49-F238E27FC236}">
                <a16:creationId xmlns:a16="http://schemas.microsoft.com/office/drawing/2014/main" id="{640CFD06-CCF5-4C75-8EEB-D2E992171B3E}"/>
              </a:ext>
            </a:extLst>
          </p:cNvPr>
          <p:cNvSpPr>
            <a:spLocks noGrp="1"/>
          </p:cNvSpPr>
          <p:nvPr>
            <p:ph type="body" sz="quarter" idx="13"/>
          </p:nvPr>
        </p:nvSpPr>
        <p:spPr/>
        <p:txBody>
          <a:bodyPr/>
          <a:lstStyle/>
          <a:p>
            <a:r>
              <a:rPr lang="en-AU" dirty="0"/>
              <a:t>3. Results</a:t>
            </a:r>
          </a:p>
        </p:txBody>
      </p:sp>
      <p:sp>
        <p:nvSpPr>
          <p:cNvPr id="12" name="Text Placeholder 11">
            <a:extLst>
              <a:ext uri="{FF2B5EF4-FFF2-40B4-BE49-F238E27FC236}">
                <a16:creationId xmlns:a16="http://schemas.microsoft.com/office/drawing/2014/main" id="{F5237D5B-A5A2-4E90-A892-57A9C13E3D91}"/>
              </a:ext>
            </a:extLst>
          </p:cNvPr>
          <p:cNvSpPr>
            <a:spLocks noGrp="1"/>
          </p:cNvSpPr>
          <p:nvPr>
            <p:ph type="body" sz="half" idx="20"/>
          </p:nvPr>
        </p:nvSpPr>
        <p:spPr/>
        <p:txBody>
          <a:bodyPr/>
          <a:lstStyle/>
          <a:p>
            <a:r>
              <a:rPr lang="en-AU" dirty="0"/>
              <a:t>The contents are filtered in </a:t>
            </a:r>
            <a:r>
              <a:rPr lang="en-AU" dirty="0" err="1"/>
              <a:t>GraphQL</a:t>
            </a:r>
            <a:r>
              <a:rPr lang="en-AU" dirty="0"/>
              <a:t> and the results are sent back to website.</a:t>
            </a:r>
          </a:p>
        </p:txBody>
      </p:sp>
      <p:pic>
        <p:nvPicPr>
          <p:cNvPr id="21" name="Content Placeholder 19">
            <a:extLst>
              <a:ext uri="{FF2B5EF4-FFF2-40B4-BE49-F238E27FC236}">
                <a16:creationId xmlns:a16="http://schemas.microsoft.com/office/drawing/2014/main" id="{8DBD419D-D94C-457C-A19E-9CE507366313}"/>
              </a:ext>
            </a:extLst>
          </p:cNvPr>
          <p:cNvPicPr>
            <a:picLocks noChangeAspect="1"/>
          </p:cNvPicPr>
          <p:nvPr/>
        </p:nvPicPr>
        <p:blipFill>
          <a:blip r:embed="rId3"/>
          <a:stretch>
            <a:fillRect/>
          </a:stretch>
        </p:blipFill>
        <p:spPr>
          <a:xfrm>
            <a:off x="4717198" y="2396915"/>
            <a:ext cx="1403916" cy="1403916"/>
          </a:xfrm>
          <a:prstGeom prst="rect">
            <a:avLst/>
          </a:prstGeom>
        </p:spPr>
      </p:pic>
      <p:pic>
        <p:nvPicPr>
          <p:cNvPr id="23" name="Picture 22">
            <a:extLst>
              <a:ext uri="{FF2B5EF4-FFF2-40B4-BE49-F238E27FC236}">
                <a16:creationId xmlns:a16="http://schemas.microsoft.com/office/drawing/2014/main" id="{E4EB7C4C-BC5E-4ADE-9712-D3B55602B6BC}"/>
              </a:ext>
            </a:extLst>
          </p:cNvPr>
          <p:cNvPicPr>
            <a:picLocks noChangeAspect="1"/>
          </p:cNvPicPr>
          <p:nvPr/>
        </p:nvPicPr>
        <p:blipFill>
          <a:blip r:embed="rId4"/>
          <a:stretch>
            <a:fillRect/>
          </a:stretch>
        </p:blipFill>
        <p:spPr>
          <a:xfrm>
            <a:off x="8168745" y="2933171"/>
            <a:ext cx="1557237" cy="350325"/>
          </a:xfrm>
          <a:prstGeom prst="rect">
            <a:avLst/>
          </a:prstGeom>
        </p:spPr>
      </p:pic>
      <p:sp>
        <p:nvSpPr>
          <p:cNvPr id="24" name="Rectangle 23">
            <a:extLst>
              <a:ext uri="{FF2B5EF4-FFF2-40B4-BE49-F238E27FC236}">
                <a16:creationId xmlns:a16="http://schemas.microsoft.com/office/drawing/2014/main" id="{AE0AED42-CB4C-4EBC-BF8F-020E5FFD2379}"/>
              </a:ext>
            </a:extLst>
          </p:cNvPr>
          <p:cNvSpPr/>
          <p:nvPr/>
        </p:nvSpPr>
        <p:spPr>
          <a:xfrm>
            <a:off x="10593421" y="612842"/>
            <a:ext cx="1598579" cy="1352145"/>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5" name="Picture 24">
            <a:extLst>
              <a:ext uri="{FF2B5EF4-FFF2-40B4-BE49-F238E27FC236}">
                <a16:creationId xmlns:a16="http://schemas.microsoft.com/office/drawing/2014/main" id="{BF96044C-A008-4651-B879-903E6D075D7A}"/>
              </a:ext>
            </a:extLst>
          </p:cNvPr>
          <p:cNvPicPr>
            <a:picLocks noChangeAspect="1"/>
          </p:cNvPicPr>
          <p:nvPr/>
        </p:nvPicPr>
        <p:blipFill>
          <a:blip r:embed="rId4"/>
          <a:stretch>
            <a:fillRect/>
          </a:stretch>
        </p:blipFill>
        <p:spPr>
          <a:xfrm>
            <a:off x="10614091" y="1113751"/>
            <a:ext cx="1557237" cy="350325"/>
          </a:xfrm>
          <a:prstGeom prst="rect">
            <a:avLst/>
          </a:prstGeom>
        </p:spPr>
      </p:pic>
      <p:cxnSp>
        <p:nvCxnSpPr>
          <p:cNvPr id="40" name="Straight Arrow Connector 39">
            <a:extLst>
              <a:ext uri="{FF2B5EF4-FFF2-40B4-BE49-F238E27FC236}">
                <a16:creationId xmlns:a16="http://schemas.microsoft.com/office/drawing/2014/main" id="{AA3E70C0-F44F-4FC7-904E-92D463138FAD}"/>
              </a:ext>
            </a:extLst>
          </p:cNvPr>
          <p:cNvCxnSpPr>
            <a:cxnSpLocks/>
          </p:cNvCxnSpPr>
          <p:nvPr/>
        </p:nvCxnSpPr>
        <p:spPr>
          <a:xfrm>
            <a:off x="6196515" y="3429000"/>
            <a:ext cx="180150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C24F47DE-B019-4AEE-AACC-C5A8AA6710AC}"/>
              </a:ext>
            </a:extLst>
          </p:cNvPr>
          <p:cNvCxnSpPr>
            <a:cxnSpLocks/>
          </p:cNvCxnSpPr>
          <p:nvPr/>
        </p:nvCxnSpPr>
        <p:spPr>
          <a:xfrm flipH="1">
            <a:off x="6182413" y="2786974"/>
            <a:ext cx="1801506"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7" name="Straight Arrow Connector 46">
            <a:extLst>
              <a:ext uri="{FF2B5EF4-FFF2-40B4-BE49-F238E27FC236}">
                <a16:creationId xmlns:a16="http://schemas.microsoft.com/office/drawing/2014/main" id="{86342151-6BF2-48FE-AE84-E8EECCB71F8C}"/>
              </a:ext>
            </a:extLst>
          </p:cNvPr>
          <p:cNvCxnSpPr>
            <a:cxnSpLocks/>
          </p:cNvCxnSpPr>
          <p:nvPr/>
        </p:nvCxnSpPr>
        <p:spPr>
          <a:xfrm flipV="1">
            <a:off x="3172605" y="3098873"/>
            <a:ext cx="1495953" cy="946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8" name="Teardrop 47">
            <a:extLst>
              <a:ext uri="{FF2B5EF4-FFF2-40B4-BE49-F238E27FC236}">
                <a16:creationId xmlns:a16="http://schemas.microsoft.com/office/drawing/2014/main" id="{34D50D69-E741-4DF1-AB5A-EBE532902569}"/>
              </a:ext>
            </a:extLst>
          </p:cNvPr>
          <p:cNvSpPr/>
          <p:nvPr/>
        </p:nvSpPr>
        <p:spPr>
          <a:xfrm rot="10800000">
            <a:off x="3172605" y="2764393"/>
            <a:ext cx="309893" cy="309893"/>
          </a:xfrm>
          <a:prstGeom prst="teardrop">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AU" dirty="0"/>
          </a:p>
        </p:txBody>
      </p:sp>
      <p:sp>
        <p:nvSpPr>
          <p:cNvPr id="50" name="Teardrop 49">
            <a:extLst>
              <a:ext uri="{FF2B5EF4-FFF2-40B4-BE49-F238E27FC236}">
                <a16:creationId xmlns:a16="http://schemas.microsoft.com/office/drawing/2014/main" id="{31162355-7C40-43AC-AC45-6132289C7125}"/>
              </a:ext>
            </a:extLst>
          </p:cNvPr>
          <p:cNvSpPr/>
          <p:nvPr/>
        </p:nvSpPr>
        <p:spPr>
          <a:xfrm rot="5400000">
            <a:off x="7674026" y="2434483"/>
            <a:ext cx="309893" cy="309893"/>
          </a:xfrm>
          <a:prstGeom prst="teardrop">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AU" dirty="0"/>
          </a:p>
        </p:txBody>
      </p:sp>
      <p:sp>
        <p:nvSpPr>
          <p:cNvPr id="51" name="Teardrop 50">
            <a:extLst>
              <a:ext uri="{FF2B5EF4-FFF2-40B4-BE49-F238E27FC236}">
                <a16:creationId xmlns:a16="http://schemas.microsoft.com/office/drawing/2014/main" id="{EFA1135B-C3C1-44CB-ABBB-81B9C9A48519}"/>
              </a:ext>
            </a:extLst>
          </p:cNvPr>
          <p:cNvSpPr/>
          <p:nvPr/>
        </p:nvSpPr>
        <p:spPr>
          <a:xfrm rot="10800000">
            <a:off x="6196515" y="3089492"/>
            <a:ext cx="309893" cy="309893"/>
          </a:xfrm>
          <a:prstGeom prst="teardrop">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AU" dirty="0"/>
          </a:p>
        </p:txBody>
      </p:sp>
      <p:sp>
        <p:nvSpPr>
          <p:cNvPr id="52" name="TextBox 51">
            <a:extLst>
              <a:ext uri="{FF2B5EF4-FFF2-40B4-BE49-F238E27FC236}">
                <a16:creationId xmlns:a16="http://schemas.microsoft.com/office/drawing/2014/main" id="{403BE7BB-0994-40C7-9A08-D30CC74FDBCC}"/>
              </a:ext>
            </a:extLst>
          </p:cNvPr>
          <p:cNvSpPr txBox="1"/>
          <p:nvPr/>
        </p:nvSpPr>
        <p:spPr>
          <a:xfrm>
            <a:off x="3172604" y="2745793"/>
            <a:ext cx="309894" cy="369332"/>
          </a:xfrm>
          <a:prstGeom prst="rect">
            <a:avLst/>
          </a:prstGeom>
          <a:noFill/>
        </p:spPr>
        <p:txBody>
          <a:bodyPr wrap="square" rtlCol="0">
            <a:spAutoFit/>
          </a:bodyPr>
          <a:lstStyle/>
          <a:p>
            <a:r>
              <a:rPr lang="en-AU" dirty="0"/>
              <a:t>1</a:t>
            </a:r>
          </a:p>
        </p:txBody>
      </p:sp>
      <p:sp>
        <p:nvSpPr>
          <p:cNvPr id="54" name="TextBox 53">
            <a:extLst>
              <a:ext uri="{FF2B5EF4-FFF2-40B4-BE49-F238E27FC236}">
                <a16:creationId xmlns:a16="http://schemas.microsoft.com/office/drawing/2014/main" id="{A332513A-83EC-4DA1-A54D-74B506AB91B7}"/>
              </a:ext>
            </a:extLst>
          </p:cNvPr>
          <p:cNvSpPr txBox="1"/>
          <p:nvPr/>
        </p:nvSpPr>
        <p:spPr>
          <a:xfrm>
            <a:off x="7688127" y="2410425"/>
            <a:ext cx="309894" cy="369332"/>
          </a:xfrm>
          <a:prstGeom prst="rect">
            <a:avLst/>
          </a:prstGeom>
          <a:noFill/>
        </p:spPr>
        <p:txBody>
          <a:bodyPr wrap="square" rtlCol="0">
            <a:spAutoFit/>
          </a:bodyPr>
          <a:lstStyle/>
          <a:p>
            <a:r>
              <a:rPr lang="en-AU" dirty="0"/>
              <a:t>2</a:t>
            </a:r>
          </a:p>
        </p:txBody>
      </p:sp>
      <p:sp>
        <p:nvSpPr>
          <p:cNvPr id="55" name="TextBox 54">
            <a:extLst>
              <a:ext uri="{FF2B5EF4-FFF2-40B4-BE49-F238E27FC236}">
                <a16:creationId xmlns:a16="http://schemas.microsoft.com/office/drawing/2014/main" id="{6ABB0B72-012D-4001-AA5F-6EFD5B7A3081}"/>
              </a:ext>
            </a:extLst>
          </p:cNvPr>
          <p:cNvSpPr txBox="1"/>
          <p:nvPr/>
        </p:nvSpPr>
        <p:spPr>
          <a:xfrm>
            <a:off x="6182556" y="3073941"/>
            <a:ext cx="309894" cy="369332"/>
          </a:xfrm>
          <a:prstGeom prst="rect">
            <a:avLst/>
          </a:prstGeom>
          <a:noFill/>
        </p:spPr>
        <p:txBody>
          <a:bodyPr wrap="square" rtlCol="0">
            <a:spAutoFit/>
          </a:bodyPr>
          <a:lstStyle/>
          <a:p>
            <a:r>
              <a:rPr lang="en-AU" dirty="0"/>
              <a:t>3</a:t>
            </a:r>
          </a:p>
        </p:txBody>
      </p:sp>
    </p:spTree>
    <p:extLst>
      <p:ext uri="{BB962C8B-B14F-4D97-AF65-F5344CB8AC3E}">
        <p14:creationId xmlns:p14="http://schemas.microsoft.com/office/powerpoint/2010/main" val="292369309"/>
      </p:ext>
    </p:extLst>
  </p:cSld>
  <p:clrMapOvr>
    <a:masterClrMapping/>
  </p:clrMapOvr>
  <p:transition spd="slow">
    <p:push dir="u"/>
  </p:transition>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102</TotalTime>
  <Words>695</Words>
  <Application>Microsoft Office PowerPoint</Application>
  <PresentationFormat>Widescreen</PresentationFormat>
  <Paragraphs>81</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Trebuchet MS</vt:lpstr>
      <vt:lpstr>Berlin</vt:lpstr>
      <vt:lpstr>2019 Website Update</vt:lpstr>
      <vt:lpstr>Overview</vt:lpstr>
      <vt:lpstr>Requirements</vt:lpstr>
      <vt:lpstr>Purpose</vt:lpstr>
      <vt:lpstr>Target Audience</vt:lpstr>
      <vt:lpstr>Structure</vt:lpstr>
      <vt:lpstr>WordPress</vt:lpstr>
      <vt:lpstr>GraphQL</vt:lpstr>
      <vt:lpstr>Integration</vt:lpstr>
      <vt:lpstr>Design</vt:lpstr>
      <vt:lpstr>Home</vt:lpstr>
      <vt:lpstr>Solutions / News / Cases</vt:lpstr>
      <vt:lpstr>Contact Us</vt:lpstr>
      <vt:lpstr>Search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2019 Website Update</dc:title>
  <dc:creator>Sunny Lee</dc:creator>
  <cp:lastModifiedBy>Sunny Lee</cp:lastModifiedBy>
  <cp:revision>5</cp:revision>
  <dcterms:created xsi:type="dcterms:W3CDTF">2019-01-24T09:52:37Z</dcterms:created>
  <dcterms:modified xsi:type="dcterms:W3CDTF">2019-01-24T14:05:47Z</dcterms:modified>
</cp:coreProperties>
</file>